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6"/>
  </p:notesMasterIdLst>
  <p:sldIdLst>
    <p:sldId id="300" r:id="rId6"/>
    <p:sldId id="299" r:id="rId7"/>
    <p:sldId id="301" r:id="rId8"/>
    <p:sldId id="316" r:id="rId9"/>
    <p:sldId id="302" r:id="rId10"/>
    <p:sldId id="303" r:id="rId11"/>
    <p:sldId id="304" r:id="rId12"/>
    <p:sldId id="305" r:id="rId13"/>
    <p:sldId id="306" r:id="rId14"/>
    <p:sldId id="307" r:id="rId15"/>
    <p:sldId id="308" r:id="rId16"/>
    <p:sldId id="309" r:id="rId17"/>
    <p:sldId id="310" r:id="rId18"/>
    <p:sldId id="311" r:id="rId19"/>
    <p:sldId id="318" r:id="rId20"/>
    <p:sldId id="312" r:id="rId21"/>
    <p:sldId id="313" r:id="rId22"/>
    <p:sldId id="314" r:id="rId23"/>
    <p:sldId id="315" r:id="rId24"/>
    <p:sldId id="31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6" y="4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Goldspink" userId="2b546768-653a-4959-80a5-bda0e42fb22a" providerId="ADAL" clId="{EAF04743-061B-479A-8857-DB759138B0AE}"/>
    <pc:docChg chg="modSld sldOrd">
      <pc:chgData name="Rob Goldspink" userId="2b546768-653a-4959-80a5-bda0e42fb22a" providerId="ADAL" clId="{EAF04743-061B-479A-8857-DB759138B0AE}" dt="2022-10-07T09:30:38.964" v="4"/>
      <pc:docMkLst>
        <pc:docMk/>
      </pc:docMkLst>
      <pc:sldChg chg="modSp mod">
        <pc:chgData name="Rob Goldspink" userId="2b546768-653a-4959-80a5-bda0e42fb22a" providerId="ADAL" clId="{EAF04743-061B-479A-8857-DB759138B0AE}" dt="2022-10-06T14:45:19.602" v="2" actId="20577"/>
        <pc:sldMkLst>
          <pc:docMk/>
          <pc:sldMk cId="1783230000" sldId="309"/>
        </pc:sldMkLst>
        <pc:graphicFrameChg chg="modGraphic">
          <ac:chgData name="Rob Goldspink" userId="2b546768-653a-4959-80a5-bda0e42fb22a" providerId="ADAL" clId="{EAF04743-061B-479A-8857-DB759138B0AE}" dt="2022-10-06T14:45:19.602" v="2" actId="20577"/>
          <ac:graphicFrameMkLst>
            <pc:docMk/>
            <pc:sldMk cId="1783230000" sldId="309"/>
            <ac:graphicFrameMk id="14" creationId="{C9330C5D-D702-4066-8F02-8533FA9E8B76}"/>
          </ac:graphicFrameMkLst>
        </pc:graphicFrameChg>
      </pc:sldChg>
      <pc:sldChg chg="ord">
        <pc:chgData name="Rob Goldspink" userId="2b546768-653a-4959-80a5-bda0e42fb22a" providerId="ADAL" clId="{EAF04743-061B-479A-8857-DB759138B0AE}" dt="2022-10-07T09:30:38.964" v="4"/>
        <pc:sldMkLst>
          <pc:docMk/>
          <pc:sldMk cId="2059881323"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07/10/2022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07/10/2022</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07/10/2022</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0.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
        <p:nvSpPr>
          <p:cNvPr id="7" name="TextBox 6">
            <a:extLst>
              <a:ext uri="{FF2B5EF4-FFF2-40B4-BE49-F238E27FC236}">
                <a16:creationId xmlns:a16="http://schemas.microsoft.com/office/drawing/2014/main" id="{499DA8AF-7312-4F0D-B5CC-8307587EDC1E}"/>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Branch Network Induction</a:t>
            </a:r>
            <a:endParaRPr lang="en-GB" sz="2400" dirty="0">
              <a:latin typeface="Tahoma" panose="020B0604030504040204" pitchFamily="34" charset="0"/>
            </a:endParaRPr>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from 1st April 2020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£11.90 p/m</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£6.30 p/m</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£4.80 p/m</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£2.55 p/m</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Dec 2020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£16.25 F/T p/m  £9.45 P/T p/m</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£14.57 F/T p/m  £8.40 P/T p/m</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63300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Reductions on EE Phone Plans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3645721154"/>
              </p:ext>
            </p:extLst>
          </p:nvPr>
        </p:nvGraphicFramePr>
        <p:xfrm>
          <a:off x="639027" y="1683858"/>
          <a:ext cx="7122489" cy="3353467"/>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33632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a:solidFill>
                            <a:schemeClr val="dk1"/>
                          </a:solidFill>
                          <a:effectLst/>
                          <a:latin typeface="Verdana" panose="020B0604030504040204" pitchFamily="34" charset="0"/>
                          <a:ea typeface="Verdana" panose="020B0604030504040204" pitchFamily="34" charset="0"/>
                          <a:cs typeface="+mn-cs"/>
                        </a:rPr>
                        <a:t>9%</a:t>
                      </a:r>
                      <a:endParaRPr lang="en-GB" sz="1100" b="0" kern="1200" dirty="0">
                        <a:solidFill>
                          <a:schemeClr val="dk1"/>
                        </a:solidFill>
                        <a:effectLst/>
                        <a:latin typeface="Verdana" panose="020B0604030504040204" pitchFamily="34" charset="0"/>
                        <a:ea typeface="Verdana" panose="020B0604030504040204" pitchFamily="34" charset="0"/>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a:solidFill>
                            <a:sysClr val="windowText" lastClr="000000"/>
                          </a:solidFill>
                          <a:effectLst/>
                        </a:rPr>
                        <a:t>Argos</a:t>
                      </a:r>
                      <a:endParaRPr lang="en-GB" sz="1100" b="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5%</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a:solidFill>
                            <a:sysClr val="windowText" lastClr="000000"/>
                          </a:solidFill>
                          <a:effectLst/>
                        </a:rPr>
                        <a:t>Asda</a:t>
                      </a:r>
                      <a:endParaRPr lang="en-GB" sz="1100" b="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3%</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7%</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4%</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200" dirty="0">
                          <a:effectLst/>
                          <a:latin typeface="Calibri" panose="020F0502020204030204" pitchFamily="34" charset="0"/>
                          <a:ea typeface="MS PGothic" panose="020B0600070205080204" pitchFamily="34" charset="-128"/>
                          <a:cs typeface="Times New Roman" panose="02020603050405020304" pitchFamily="18" charset="0"/>
                        </a:rPr>
                        <a:t>Iceland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15%</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6%</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Ted Baker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4%</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err="1">
                          <a:effectLst/>
                        </a:rPr>
                        <a:t>Laithwaite’s</a:t>
                      </a:r>
                      <a:r>
                        <a:rPr lang="en-GB" sz="1100" dirty="0">
                          <a:effectLst/>
                        </a:rPr>
                        <a:t> Wine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10%</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8%-10%</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5.5%</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3%</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7%</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3.5%</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solidFill>
                            <a:schemeClr val="dk1"/>
                          </a:solidFill>
                          <a:effectLst/>
                        </a:rPr>
                        <a:t>Wagamama</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a:solidFill>
                            <a:sysClr val="windowText" lastClr="000000"/>
                          </a:solidFill>
                          <a:effectLst/>
                        </a:rPr>
                        <a:t>Deliveroo</a:t>
                      </a:r>
                      <a:endParaRPr lang="en-GB" sz="1100" b="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5%</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a:solidFill>
                            <a:sysClr val="windowText" lastClr="000000"/>
                          </a:solidFill>
                          <a:effectLst/>
                        </a:rPr>
                        <a:t>Foot locker</a:t>
                      </a:r>
                      <a:endParaRPr lang="en-GB" sz="1100" b="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9%</a:t>
                      </a:r>
                      <a:endParaRPr lang="en-GB" sz="11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Aldi***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2.5%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577826" cy="646331"/>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1 September 2022, and are subject to change</a:t>
            </a:r>
          </a:p>
          <a:p>
            <a:r>
              <a:rPr lang="en-GB" i="1" dirty="0">
                <a:latin typeface="Calibri" panose="020F0502020204030204" pitchFamily="34" charset="0"/>
                <a:cs typeface="Calibri" panose="020F0502020204030204" pitchFamily="34" charset="0"/>
              </a:rPr>
              <a:t>*** e-gift card needs to be printed &amp; given </a:t>
            </a:r>
            <a:r>
              <a:rPr lang="en-GB" i="1">
                <a:latin typeface="Calibri" panose="020F0502020204030204" pitchFamily="34" charset="0"/>
                <a:cs typeface="Calibri" panose="020F0502020204030204" pitchFamily="34" charset="0"/>
              </a:rPr>
              <a:t>to cashier</a:t>
            </a:r>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Privilege Purchase Club</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 Privilege Purchase Club, offering exclusive pricing on Hotpoint, Whirlpool and Indesit products – over 850 different appliances.</a:t>
            </a: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0" name="Picture 9">
            <a:extLst>
              <a:ext uri="{FF2B5EF4-FFF2-40B4-BE49-F238E27FC236}">
                <a16:creationId xmlns:a16="http://schemas.microsoft.com/office/drawing/2014/main" id="{4BBC161F-728F-4030-96E7-E068FC929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1856480"/>
            <a:ext cx="2530346" cy="1075282"/>
          </a:xfrm>
          <a:prstGeom prst="rect">
            <a:avLst/>
          </a:prstGeom>
        </p:spPr>
      </p:pic>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84235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Insurance Commission Rebate Scheme</a:t>
            </a:r>
          </a:p>
          <a:p>
            <a:pPr eaLnBrk="1" hangingPunct="1">
              <a:spcBef>
                <a:spcPts val="1000"/>
              </a:spcBef>
            </a:pPr>
            <a:r>
              <a:rPr lang="en-US" altLang="en-US" sz="2000">
                <a:solidFill>
                  <a:schemeClr val="tx1"/>
                </a:solidFill>
                <a:latin typeface="Arial" panose="020B0604020202020204" pitchFamily="34" charset="0"/>
                <a:sym typeface="Arial" panose="020B0604020202020204" pitchFamily="34" charset="0"/>
              </a:rPr>
              <a:t>IFS Wealth &amp; Pensions (IFSWP) is an entirely independent company able to offer a Premium Comparison Service to NGSU members and their immediate family. This is a non-advised service in which a cost comparison is provided for insurance policies, such as: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Mortgage Protection (Life and/or Critical Illness)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Critical Illness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Income Protection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Life Assurance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Family Protection</a:t>
            </a:r>
          </a:p>
          <a:p>
            <a:pPr>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Receive an exclusive 50% commission rebate for your own policy **</a:t>
            </a: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1F2948D5-4248-4652-B960-3677036FE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256" y="3743325"/>
            <a:ext cx="4224028" cy="1056184"/>
          </a:xfrm>
          <a:prstGeom prst="rect">
            <a:avLst/>
          </a:prstGeom>
        </p:spPr>
      </p:pic>
    </p:spTree>
    <p:extLst>
      <p:ext uri="{BB962C8B-B14F-4D97-AF65-F5344CB8AC3E}">
        <p14:creationId xmlns:p14="http://schemas.microsoft.com/office/powerpoint/2010/main" val="7443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£6.15**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agent/website/Teletext deal</a:t>
            </a:r>
          </a:p>
          <a:p>
            <a:pPr eaLnBrk="1" hangingPunct="1">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4063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O2 - 25% Off O2 Refresh</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Leasing - Up to 45% discounts available, on</a:t>
            </a:r>
            <a:b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b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 wide range of vehicles – including increasing </a:t>
            </a:r>
            <a:b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b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hybrid / electric options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Free Legal Helpline</a:t>
            </a:r>
          </a:p>
          <a:p>
            <a:pPr marL="342900" indent="-342900" eaLnBrk="1" hangingPunct="1">
              <a:spcBef>
                <a:spcPts val="1000"/>
              </a:spcBef>
              <a:buBlip>
                <a:blip r:embed="rId3"/>
              </a:buBlip>
            </a:pPr>
            <a:r>
              <a:rPr lang="en-US" altLang="en-US" sz="200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a:extLst>
              <a:ext uri="{FF2B5EF4-FFF2-40B4-BE49-F238E27FC236}">
                <a16:creationId xmlns:a16="http://schemas.microsoft.com/office/drawing/2014/main" id="{649E3B9B-3D0A-41AB-A36C-C14D5D40F6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40750">
            <a:off x="9545149" y="2868252"/>
            <a:ext cx="1804166" cy="1804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a:p>
          <a:p>
            <a:pPr eaLnBrk="1" hangingPunct="1">
              <a:spcBef>
                <a:spcPts val="1000"/>
              </a:spcBef>
              <a:tabLst>
                <a:tab pos="10944225" algn="r"/>
              </a:tabLst>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a:p>
        </p:txBody>
      </p:sp>
    </p:spTree>
    <p:extLst>
      <p:ext uri="{BB962C8B-B14F-4D97-AF65-F5344CB8AC3E}">
        <p14:creationId xmlns:p14="http://schemas.microsoft.com/office/powerpoint/2010/main" val="2059881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About NGSU</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50 years within NBS </a:t>
            </a:r>
            <a:endParaRPr lang="en-US" altLang="en-US" sz="200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22637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Working with the Branch Network</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024863"/>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Grievance</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Working with the Branch Network</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944396"/>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See what your Director says about NGSU…</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a:spcBef>
                <a:spcPts val="1000"/>
              </a:spcBef>
            </a:pPr>
            <a:r>
              <a:rPr lang="en-US" altLang="en-US" sz="2000" dirty="0">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 value our relationship with the Staff Union and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recognise</a:t>
            </a:r>
            <a:r>
              <a:rPr lang="en-US" altLang="en-US" sz="2000" dirty="0">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the benefits of working together and the support the Union provides to individual employees. </a:t>
            </a:r>
          </a:p>
          <a:p>
            <a:pPr eaLnBrk="1" hangingPunct="1">
              <a:spcBef>
                <a:spcPts val="1000"/>
              </a:spcBef>
            </a:pPr>
            <a:r>
              <a:rPr lang="en-US" altLang="en-US" sz="2000" dirty="0">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pPr>
            <a:r>
              <a:rPr lang="en-US" altLang="en-US" sz="2000" dirty="0">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 also support and encourage Union members to  become Union Representatives and help us understand the issues impacting on our teams and shaping the way we work.”</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10" name="Text Box 4">
            <a:extLst>
              <a:ext uri="{FF2B5EF4-FFF2-40B4-BE49-F238E27FC236}">
                <a16:creationId xmlns:a16="http://schemas.microsoft.com/office/drawing/2014/main" id="{DF7DADFF-DC3B-4737-9703-1FDAA892AE6A}"/>
              </a:ext>
            </a:extLst>
          </p:cNvPr>
          <p:cNvSpPr txBox="1">
            <a:spLocks noChangeArrowheads="1"/>
          </p:cNvSpPr>
          <p:nvPr/>
        </p:nvSpPr>
        <p:spPr bwMode="auto">
          <a:xfrm>
            <a:off x="515572" y="5415835"/>
            <a:ext cx="40809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rgbClr val="000000"/>
                </a:solidFill>
                <a:latin typeface="Gill Sans" pitchFamily="124" charset="0"/>
                <a:ea typeface="Heiti SC Light" pitchFamily="124" charset="-122"/>
                <a:sym typeface="Gill Sans" pitchFamily="124" charset="0"/>
              </a:defRPr>
            </a:lvl1pPr>
            <a:lvl2pPr marL="742950" indent="-285750">
              <a:defRPr sz="3200">
                <a:solidFill>
                  <a:srgbClr val="000000"/>
                </a:solidFill>
                <a:latin typeface="Gill Sans" pitchFamily="124" charset="0"/>
                <a:ea typeface="Heiti SC Light" pitchFamily="124" charset="-122"/>
                <a:sym typeface="Gill Sans" pitchFamily="124" charset="0"/>
              </a:defRPr>
            </a:lvl2pPr>
            <a:lvl3pPr marL="1143000" indent="-228600">
              <a:defRPr sz="3200">
                <a:solidFill>
                  <a:srgbClr val="000000"/>
                </a:solidFill>
                <a:latin typeface="Gill Sans" pitchFamily="124" charset="0"/>
                <a:ea typeface="Heiti SC Light" pitchFamily="124" charset="-122"/>
                <a:sym typeface="Gill Sans" pitchFamily="124" charset="0"/>
              </a:defRPr>
            </a:lvl3pPr>
            <a:lvl4pPr marL="1600200" indent="-228600">
              <a:defRPr sz="3200">
                <a:solidFill>
                  <a:srgbClr val="000000"/>
                </a:solidFill>
                <a:latin typeface="Gill Sans" pitchFamily="124" charset="0"/>
                <a:ea typeface="Heiti SC Light" pitchFamily="124" charset="-122"/>
                <a:sym typeface="Gill Sans" pitchFamily="124" charset="0"/>
              </a:defRPr>
            </a:lvl4pPr>
            <a:lvl5pPr marL="2057400" indent="-228600">
              <a:defRPr sz="3200">
                <a:solidFill>
                  <a:srgbClr val="000000"/>
                </a:solidFill>
                <a:latin typeface="Gill Sans" pitchFamily="124" charset="0"/>
                <a:ea typeface="Heiti SC Light" pitchFamily="124" charset="-122"/>
                <a:sym typeface="Gill Sans" pitchFamily="124" charset="0"/>
              </a:defRPr>
            </a:lvl5pPr>
            <a:lvl6pPr marL="2514600" indent="-228600" eaLnBrk="0" fontAlgn="base" hangingPunct="0">
              <a:spcBef>
                <a:spcPct val="0"/>
              </a:spcBef>
              <a:spcAft>
                <a:spcPct val="0"/>
              </a:spcAft>
              <a:defRPr sz="3200">
                <a:solidFill>
                  <a:srgbClr val="000000"/>
                </a:solidFill>
                <a:latin typeface="Gill Sans" pitchFamily="124" charset="0"/>
                <a:ea typeface="Heiti SC Light" pitchFamily="124" charset="-122"/>
                <a:sym typeface="Gill Sans" pitchFamily="124" charset="0"/>
              </a:defRPr>
            </a:lvl6pPr>
            <a:lvl7pPr marL="2971800" indent="-228600" eaLnBrk="0" fontAlgn="base" hangingPunct="0">
              <a:spcBef>
                <a:spcPct val="0"/>
              </a:spcBef>
              <a:spcAft>
                <a:spcPct val="0"/>
              </a:spcAft>
              <a:defRPr sz="3200">
                <a:solidFill>
                  <a:srgbClr val="000000"/>
                </a:solidFill>
                <a:latin typeface="Gill Sans" pitchFamily="124" charset="0"/>
                <a:ea typeface="Heiti SC Light" pitchFamily="124" charset="-122"/>
                <a:sym typeface="Gill Sans" pitchFamily="124" charset="0"/>
              </a:defRPr>
            </a:lvl7pPr>
            <a:lvl8pPr marL="3429000" indent="-228600" eaLnBrk="0" fontAlgn="base" hangingPunct="0">
              <a:spcBef>
                <a:spcPct val="0"/>
              </a:spcBef>
              <a:spcAft>
                <a:spcPct val="0"/>
              </a:spcAft>
              <a:defRPr sz="3200">
                <a:solidFill>
                  <a:srgbClr val="000000"/>
                </a:solidFill>
                <a:latin typeface="Gill Sans" pitchFamily="124" charset="0"/>
                <a:ea typeface="Heiti SC Light" pitchFamily="124" charset="-122"/>
                <a:sym typeface="Gill Sans" pitchFamily="124" charset="0"/>
              </a:defRPr>
            </a:lvl8pPr>
            <a:lvl9pPr marL="3886200" indent="-228600" eaLnBrk="0" fontAlgn="base" hangingPunct="0">
              <a:spcBef>
                <a:spcPct val="0"/>
              </a:spcBef>
              <a:spcAft>
                <a:spcPct val="0"/>
              </a:spcAft>
              <a:defRPr sz="3200">
                <a:solidFill>
                  <a:srgbClr val="000000"/>
                </a:solidFill>
                <a:latin typeface="Gill Sans" pitchFamily="124" charset="0"/>
                <a:ea typeface="Heiti SC Light" pitchFamily="124" charset="-122"/>
                <a:sym typeface="Gill Sans" pitchFamily="124" charset="0"/>
              </a:defRPr>
            </a:lvl9pPr>
          </a:lstStyle>
          <a:p>
            <a:pPr eaLnBrk="1" hangingPunct="1">
              <a:spcBef>
                <a:spcPct val="50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rPr>
              <a:t>Mandy Beech</a:t>
            </a:r>
            <a:b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rPr>
            </a:br>
            <a:r>
              <a:rPr lang="en-GB" altLang="en-US" sz="2400" dirty="0">
                <a:solidFill>
                  <a:srgbClr val="E6007E"/>
                </a:solidFill>
                <a:latin typeface="Tahoma" panose="020B0604030504040204" pitchFamily="34" charset="0"/>
                <a:ea typeface="Tahoma" panose="020B0604030504040204" pitchFamily="34" charset="0"/>
                <a:cs typeface="Tahoma" panose="020B0604030504040204" pitchFamily="34" charset="0"/>
              </a:rPr>
              <a:t>Member Experience Director</a:t>
            </a:r>
          </a:p>
        </p:txBody>
      </p:sp>
    </p:spTree>
    <p:extLst>
      <p:ext uri="{BB962C8B-B14F-4D97-AF65-F5344CB8AC3E}">
        <p14:creationId xmlns:p14="http://schemas.microsoft.com/office/powerpoint/2010/main" val="16071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3724096"/>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We have worked to negotiate improved rights for employees, including…</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Best pay awards in the FS Sector (IDS)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Equal pay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Enhanced maternity &amp; paternity benefits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Flexible working and flexible retirement</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Pension scheme</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Redeployment and severance terms</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2" name="Table 3">
            <a:extLst>
              <a:ext uri="{FF2B5EF4-FFF2-40B4-BE49-F238E27FC236}">
                <a16:creationId xmlns:a16="http://schemas.microsoft.com/office/drawing/2014/main" id="{80A7822B-3E68-4BE0-B533-D7B746E73935}"/>
              </a:ext>
            </a:extLst>
          </p:cNvPr>
          <p:cNvGraphicFramePr>
            <a:graphicFrameLocks noGrp="1"/>
          </p:cNvGraphicFramePr>
          <p:nvPr>
            <p:extLst>
              <p:ext uri="{D42A27DB-BD31-4B8C-83A1-F6EECF244321}">
                <p14:modId xmlns:p14="http://schemas.microsoft.com/office/powerpoint/2010/main" val="100977317"/>
              </p:ext>
            </p:extLst>
          </p:nvPr>
        </p:nvGraphicFramePr>
        <p:xfrm>
          <a:off x="627954" y="2307160"/>
          <a:ext cx="6422866" cy="397256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1/4/22)</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£9.50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£9.18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£6.83</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endParaRPr lang="en-GB" sz="1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endParaRPr lang="en-GB" sz="1400" b="0" i="0" u="none">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108812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738664"/>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Some Practical Examples</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aphicFrame>
        <p:nvGraphicFramePr>
          <p:cNvPr id="10" name="Table 3">
            <a:extLst>
              <a:ext uri="{FF2B5EF4-FFF2-40B4-BE49-F238E27FC236}">
                <a16:creationId xmlns:a16="http://schemas.microsoft.com/office/drawing/2014/main" id="{F5693A33-CCC2-4547-A294-48D331542921}"/>
              </a:ext>
            </a:extLst>
          </p:cNvPr>
          <p:cNvGraphicFramePr>
            <a:graphicFrameLocks noGrp="1"/>
          </p:cNvGraphicFramePr>
          <p:nvPr>
            <p:extLst>
              <p:ext uri="{D42A27DB-BD31-4B8C-83A1-F6EECF244321}">
                <p14:modId xmlns:p14="http://schemas.microsoft.com/office/powerpoint/2010/main" val="1112339668"/>
              </p:ext>
            </p:extLst>
          </p:nvPr>
        </p:nvGraphicFramePr>
        <p:xfrm>
          <a:off x="627954" y="2318046"/>
          <a:ext cx="6422866" cy="3911600"/>
        </p:xfrm>
        <a:graphic>
          <a:graphicData uri="http://schemas.openxmlformats.org/drawingml/2006/table">
            <a:tbl>
              <a:tblPr firstRow="1" bandRow="1">
                <a:tableStyleId>{93296810-A885-4BE3-A3E7-6D5BEEA58F35}</a:tableStyleId>
              </a:tblPr>
              <a:tblGrid>
                <a:gridCol w="1315845">
                  <a:extLst>
                    <a:ext uri="{9D8B030D-6E8A-4147-A177-3AD203B41FA5}">
                      <a16:colId xmlns:a16="http://schemas.microsoft.com/office/drawing/2014/main" val="586635701"/>
                    </a:ext>
                  </a:extLst>
                </a:gridCol>
                <a:gridCol w="2665378">
                  <a:extLst>
                    <a:ext uri="{9D8B030D-6E8A-4147-A177-3AD203B41FA5}">
                      <a16:colId xmlns:a16="http://schemas.microsoft.com/office/drawing/2014/main" val="950718676"/>
                    </a:ext>
                  </a:extLst>
                </a:gridCol>
                <a:gridCol w="2441643">
                  <a:extLst>
                    <a:ext uri="{9D8B030D-6E8A-4147-A177-3AD203B41FA5}">
                      <a16:colId xmlns:a16="http://schemas.microsoft.com/office/drawing/2014/main" val="3533585686"/>
                    </a:ext>
                  </a:extLst>
                </a:gridCol>
              </a:tblGrid>
              <a:tr h="370840">
                <a:tc>
                  <a:txBody>
                    <a:bodyPr/>
                    <a:lstStyle/>
                    <a:p>
                      <a:endParaRPr lang="en-GB"/>
                    </a:p>
                  </a:txBody>
                  <a:tcPr/>
                </a:tc>
                <a:tc>
                  <a:txBody>
                    <a:bodyPr/>
                    <a:lstStyle/>
                    <a:p>
                      <a:r>
                        <a:rPr lang="en-GB"/>
                        <a:t>Legal Requirement</a:t>
                      </a:r>
                    </a:p>
                  </a:txBody>
                  <a:tcPr/>
                </a:tc>
                <a:tc>
                  <a:txBody>
                    <a:bodyPr/>
                    <a:lstStyle/>
                    <a:p>
                      <a:r>
                        <a:rPr lang="en-GB"/>
                        <a:t>Nationwide Min</a:t>
                      </a:r>
                    </a:p>
                  </a:txBody>
                  <a:tcPr/>
                </a:tc>
                <a:extLst>
                  <a:ext uri="{0D108BD9-81ED-4DB2-BD59-A6C34878D82A}">
                    <a16:rowId xmlns:a16="http://schemas.microsoft.com/office/drawing/2014/main" val="4057930130"/>
                  </a:ext>
                </a:extLst>
              </a:tr>
              <a:tr h="370840">
                <a:tc>
                  <a:txBody>
                    <a:bodyPr/>
                    <a:lstStyle/>
                    <a:p>
                      <a:r>
                        <a:rPr lang="en-GB" sz="1400" dirty="0">
                          <a:latin typeface="Calibri" panose="020F0502020204030204" pitchFamily="34" charset="0"/>
                          <a:cs typeface="Calibri" panose="020F0502020204030204" pitchFamily="34" charset="0"/>
                        </a:rPr>
                        <a:t>Pay (Hourly)</a:t>
                      </a:r>
                      <a:br>
                        <a:rPr lang="en-GB" sz="1400"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(from 1/4/22)</a:t>
                      </a:r>
                    </a:p>
                  </a:txBody>
                  <a:tcPr/>
                </a:tc>
                <a:tc>
                  <a:txBody>
                    <a:bodyPr/>
                    <a:lstStyle/>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Over 23	£9.50</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21 – 22	£9.18</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335213" algn="r"/>
                        </a:tabLst>
                      </a:pPr>
                      <a:r>
                        <a:rPr lang="en-GB" sz="1400" b="0" dirty="0">
                          <a:effectLst/>
                          <a:latin typeface="Calibri" panose="020F0502020204030204" pitchFamily="34" charset="0"/>
                          <a:ea typeface="Calibri" panose="020F0502020204030204" pitchFamily="34" charset="0"/>
                          <a:cs typeface="Calibri" panose="020F0502020204030204" pitchFamily="34" charset="0"/>
                        </a:rPr>
                        <a:t>18 – 20 	£6.83</a:t>
                      </a:r>
                      <a:endParaRPr lang="en-GB" sz="11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spcBef>
                          <a:spcPts val="1200"/>
                        </a:spcBef>
                      </a:pPr>
                      <a:br>
                        <a:rPr lang="en-GB" sz="500" dirty="0">
                          <a:effectLst/>
                          <a:latin typeface="Calibri" panose="020F0502020204030204" pitchFamily="34" charset="0"/>
                          <a:ea typeface="Calibri" panose="020F0502020204030204" pitchFamily="34" charset="0"/>
                          <a:cs typeface="Calibri" panose="020F0502020204030204" pitchFamily="34" charset="0"/>
                        </a:rPr>
                      </a:br>
                      <a:r>
                        <a:rPr lang="en-GB" sz="1400" dirty="0">
                          <a:effectLst/>
                          <a:latin typeface="Calibri" panose="020F0502020204030204" pitchFamily="34" charset="0"/>
                          <a:ea typeface="Calibri" panose="020F0502020204030204" pitchFamily="34" charset="0"/>
                          <a:cs typeface="Calibri" panose="020F0502020204030204" pitchFamily="34" charset="0"/>
                        </a:rPr>
                        <a:t>£</a:t>
                      </a:r>
                      <a:r>
                        <a:rPr lang="en-GB" sz="1400">
                          <a:effectLst/>
                          <a:latin typeface="Calibri" panose="020F0502020204030204" pitchFamily="34" charset="0"/>
                          <a:ea typeface="Calibri" panose="020F0502020204030204" pitchFamily="34" charset="0"/>
                          <a:cs typeface="Calibri" panose="020F0502020204030204" pitchFamily="34" charset="0"/>
                        </a:rPr>
                        <a:t>10.49 (June 22)</a:t>
                      </a:r>
                      <a:br>
                        <a:rPr lang="en-GB" sz="1400" dirty="0">
                          <a:effectLst/>
                          <a:latin typeface="Calibri" panose="020F0502020204030204" pitchFamily="34" charset="0"/>
                          <a:ea typeface="Calibri" panose="020F0502020204030204" pitchFamily="34" charset="0"/>
                          <a:cs typeface="Calibri" panose="020F0502020204030204" pitchFamily="34" charset="0"/>
                        </a:rPr>
                      </a:br>
                      <a:r>
                        <a:rPr lang="en-GB" sz="1400">
                          <a:effectLst/>
                          <a:latin typeface="Calibri" panose="020F0502020204030204" pitchFamily="34" charset="0"/>
                          <a:ea typeface="Calibri" panose="020F0502020204030204" pitchFamily="34" charset="0"/>
                          <a:cs typeface="Calibri" panose="020F0502020204030204" pitchFamily="34" charset="0"/>
                        </a:rPr>
                        <a:t>(£11.51  </a:t>
                      </a:r>
                      <a:r>
                        <a:rPr lang="en-GB" sz="1400" dirty="0">
                          <a:effectLst/>
                          <a:latin typeface="Calibri" panose="020F0502020204030204" pitchFamily="34" charset="0"/>
                          <a:ea typeface="Calibri" panose="020F0502020204030204" pitchFamily="34" charset="0"/>
                          <a:cs typeface="Calibri" panose="020F0502020204030204" pitchFamily="34" charset="0"/>
                        </a:rPr>
                        <a:t>for MRs)</a:t>
                      </a:r>
                    </a:p>
                  </a:txBody>
                  <a:tcPr marL="68580" marR="68580" marT="0" marB="0"/>
                </a:tc>
                <a:extLst>
                  <a:ext uri="{0D108BD9-81ED-4DB2-BD59-A6C34878D82A}">
                    <a16:rowId xmlns:a16="http://schemas.microsoft.com/office/drawing/2014/main" val="1182179371"/>
                  </a:ext>
                </a:extLst>
              </a:tr>
              <a:tr h="370840">
                <a:tc>
                  <a:txBody>
                    <a:bodyPr/>
                    <a:lstStyle/>
                    <a:p>
                      <a:r>
                        <a:rPr lang="en-GB" sz="1400">
                          <a:latin typeface="Calibri" panose="020F0502020204030204" pitchFamily="34" charset="0"/>
                          <a:cs typeface="Calibri" panose="020F0502020204030204" pitchFamily="34" charset="0"/>
                        </a:rPr>
                        <a:t>Holiday</a:t>
                      </a:r>
                    </a:p>
                  </a:txBody>
                  <a:tcPr/>
                </a:tc>
                <a:tc>
                  <a:txBody>
                    <a:bodyPr/>
                    <a:lstStyle/>
                    <a:p>
                      <a:r>
                        <a:rPr lang="en-GB" sz="1400">
                          <a:latin typeface="Calibri" panose="020F0502020204030204" pitchFamily="34" charset="0"/>
                          <a:cs typeface="Calibri" panose="020F0502020204030204" pitchFamily="34" charset="0"/>
                        </a:rPr>
                        <a:t>28 days, including public holidays</a:t>
                      </a:r>
                    </a:p>
                  </a:txBody>
                  <a:tcPr/>
                </a:tc>
                <a:tc>
                  <a:txBody>
                    <a:bodyPr/>
                    <a:lstStyle/>
                    <a:p>
                      <a:r>
                        <a:rPr lang="en-GB" sz="1400" b="0" i="0" u="none">
                          <a:latin typeface="Calibri" panose="020F0502020204030204" pitchFamily="34" charset="0"/>
                          <a:cs typeface="Calibri" panose="020F0502020204030204" pitchFamily="34" charset="0"/>
                        </a:rPr>
                        <a:t>25 days, </a:t>
                      </a:r>
                      <a:r>
                        <a:rPr lang="en-GB" sz="1400" b="0" i="1" u="none">
                          <a:latin typeface="Calibri" panose="020F0502020204030204" pitchFamily="34" charset="0"/>
                          <a:cs typeface="Calibri" panose="020F0502020204030204" pitchFamily="34" charset="0"/>
                        </a:rPr>
                        <a:t>plus</a:t>
                      </a:r>
                      <a:r>
                        <a:rPr lang="en-GB" sz="1400" b="0" i="0" u="none">
                          <a:latin typeface="Calibri" panose="020F0502020204030204" pitchFamily="34" charset="0"/>
                          <a:cs typeface="Calibri" panose="020F0502020204030204" pitchFamily="34" charset="0"/>
                        </a:rPr>
                        <a:t> public holidays</a:t>
                      </a:r>
                    </a:p>
                  </a:txBody>
                  <a:tcPr/>
                </a:tc>
                <a:extLst>
                  <a:ext uri="{0D108BD9-81ED-4DB2-BD59-A6C34878D82A}">
                    <a16:rowId xmlns:a16="http://schemas.microsoft.com/office/drawing/2014/main" val="1023485284"/>
                  </a:ext>
                </a:extLst>
              </a:tr>
              <a:tr h="370840">
                <a:tc>
                  <a:txBody>
                    <a:bodyPr/>
                    <a:lstStyle/>
                    <a:p>
                      <a:r>
                        <a:rPr lang="en-GB" sz="1400">
                          <a:latin typeface="Calibri" panose="020F0502020204030204" pitchFamily="34" charset="0"/>
                          <a:cs typeface="Calibri" panose="020F0502020204030204" pitchFamily="34" charset="0"/>
                        </a:rPr>
                        <a:t>Sick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From day 4 of sickness, £96/week, for 28 weeks</a:t>
                      </a:r>
                      <a:endParaRPr lang="en-GB" sz="1400">
                        <a:latin typeface="Calibri" panose="020F0502020204030204" pitchFamily="34" charset="0"/>
                        <a:cs typeface="Calibri" panose="020F0502020204030204" pitchFamily="34" charset="0"/>
                      </a:endParaRPr>
                    </a:p>
                  </a:txBody>
                  <a:tcPr/>
                </a:tc>
                <a:tc>
                  <a:txBody>
                    <a:bodyPr/>
                    <a:lstStyle/>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In first 6 months of employment, 2 months’ full pay in 6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After 6 months’ employment,</a:t>
                      </a:r>
                      <a:br>
                        <a:rPr lang="en-GB" sz="1400" b="0">
                          <a:effectLst/>
                          <a:latin typeface="Calibri" panose="020F0502020204030204" pitchFamily="34" charset="0"/>
                          <a:ea typeface="Calibri" panose="020F0502020204030204" pitchFamily="34" charset="0"/>
                          <a:cs typeface="Calibri" panose="020F0502020204030204" pitchFamily="34" charset="0"/>
                        </a:rPr>
                      </a:br>
                      <a:r>
                        <a:rPr lang="en-GB" sz="1400" b="0">
                          <a:effectLst/>
                          <a:latin typeface="Calibri" panose="020F0502020204030204" pitchFamily="34" charset="0"/>
                          <a:ea typeface="Calibri" panose="020F0502020204030204" pitchFamily="34" charset="0"/>
                          <a:cs typeface="Calibri" panose="020F0502020204030204" pitchFamily="34" charset="0"/>
                        </a:rPr>
                        <a:t>6 months’ full pay in 12 months</a:t>
                      </a:r>
                    </a:p>
                    <a:p>
                      <a:pPr algn="just">
                        <a:spcBef>
                          <a:spcPts val="600"/>
                        </a:spcBef>
                        <a:spcAft>
                          <a:spcPts val="600"/>
                        </a:spcAft>
                      </a:pPr>
                      <a:r>
                        <a:rPr lang="en-GB" sz="1400" b="0">
                          <a:effectLst/>
                          <a:latin typeface="Calibri" panose="020F0502020204030204" pitchFamily="34" charset="0"/>
                          <a:ea typeface="Calibri" panose="020F0502020204030204" pitchFamily="34" charset="0"/>
                          <a:cs typeface="Calibri" panose="020F0502020204030204" pitchFamily="34" charset="0"/>
                        </a:rPr>
                        <a:t>All from 1</a:t>
                      </a:r>
                      <a:r>
                        <a:rPr lang="en-GB" sz="1400" b="0" baseline="30000">
                          <a:effectLst/>
                          <a:latin typeface="Calibri" panose="020F0502020204030204" pitchFamily="34" charset="0"/>
                          <a:ea typeface="Calibri" panose="020F0502020204030204" pitchFamily="34" charset="0"/>
                          <a:cs typeface="Calibri" panose="020F0502020204030204" pitchFamily="34" charset="0"/>
                        </a:rPr>
                        <a:t>st</a:t>
                      </a:r>
                      <a:r>
                        <a:rPr lang="en-GB" sz="1400" b="0">
                          <a:effectLst/>
                          <a:latin typeface="Calibri" panose="020F0502020204030204" pitchFamily="34" charset="0"/>
                          <a:ea typeface="Calibri" panose="020F0502020204030204" pitchFamily="34" charset="0"/>
                          <a:cs typeface="Calibri" panose="020F0502020204030204" pitchFamily="34" charset="0"/>
                        </a:rPr>
                        <a:t> day of sickness</a:t>
                      </a:r>
                      <a:br>
                        <a:rPr lang="en-GB" sz="1400" b="0">
                          <a:effectLst/>
                          <a:latin typeface="Calibri" panose="020F0502020204030204" pitchFamily="34" charset="0"/>
                          <a:ea typeface="Calibri" panose="020F0502020204030204" pitchFamily="34" charset="0"/>
                          <a:cs typeface="Calibri" panose="020F0502020204030204" pitchFamily="34" charset="0"/>
                        </a:rPr>
                      </a:br>
                      <a:endParaRPr lang="en-GB"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45245337"/>
                  </a:ext>
                </a:extLst>
              </a:tr>
              <a:tr h="370840">
                <a:tc>
                  <a:txBody>
                    <a:bodyPr/>
                    <a:lstStyle/>
                    <a:p>
                      <a:r>
                        <a:rPr lang="en-GB" sz="1400">
                          <a:latin typeface="Calibri" panose="020F0502020204030204" pitchFamily="34" charset="0"/>
                          <a:cs typeface="Calibri" panose="020F0502020204030204" pitchFamily="34" charset="0"/>
                        </a:rPr>
                        <a:t>Maternity Pay</a:t>
                      </a:r>
                    </a:p>
                  </a:txBody>
                  <a:tcPr/>
                </a:tc>
                <a:tc>
                  <a:txBody>
                    <a:bodyPr/>
                    <a:lstStyle/>
                    <a:p>
                      <a:r>
                        <a:rPr lang="en-GB" sz="1400" kern="1200">
                          <a:solidFill>
                            <a:schemeClr val="dk1"/>
                          </a:solidFill>
                          <a:effectLst/>
                          <a:latin typeface="Calibri" panose="020F0502020204030204" pitchFamily="34" charset="0"/>
                          <a:ea typeface="+mn-ea"/>
                          <a:cs typeface="Calibri" panose="020F0502020204030204" pitchFamily="34" charset="0"/>
                        </a:rPr>
                        <a:t>90% of your weekly earnings, for 6 weeks, then £151.97/week, for 33 weeks</a:t>
                      </a:r>
                      <a:endParaRPr lang="en-GB" sz="1400">
                        <a:latin typeface="Calibri" panose="020F0502020204030204" pitchFamily="34" charset="0"/>
                        <a:cs typeface="Calibri" panose="020F0502020204030204" pitchFamily="34" charset="0"/>
                      </a:endParaRPr>
                    </a:p>
                  </a:txBody>
                  <a:tcPr/>
                </a:tc>
                <a:tc>
                  <a:txBody>
                    <a:bodyPr/>
                    <a:lstStyle/>
                    <a:p>
                      <a:r>
                        <a:rPr lang="en-GB" sz="1400" b="0" kern="1200" dirty="0">
                          <a:solidFill>
                            <a:schemeClr val="dk1"/>
                          </a:solidFill>
                          <a:effectLst/>
                          <a:latin typeface="Calibri" panose="020F0502020204030204" pitchFamily="34" charset="0"/>
                          <a:ea typeface="+mn-ea"/>
                          <a:cs typeface="Calibri" panose="020F0502020204030204" pitchFamily="34" charset="0"/>
                        </a:rPr>
                        <a:t>100% of weekly earnings, for 26 weeks, then £151.97/week, for 13 weeks</a:t>
                      </a:r>
                      <a:endParaRPr lang="en-GB" sz="14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54604894"/>
                  </a:ext>
                </a:extLst>
              </a:tr>
            </a:tbl>
          </a:graphicData>
        </a:graphic>
      </p:graphicFrame>
    </p:spTree>
    <p:extLst>
      <p:ext uri="{BB962C8B-B14F-4D97-AF65-F5344CB8AC3E}">
        <p14:creationId xmlns:p14="http://schemas.microsoft.com/office/powerpoint/2010/main" val="3423427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Monthly </a:t>
            </a:r>
            <a:r>
              <a:rPr lang="en-US" sz="2400" err="1">
                <a:latin typeface="Tahoma" panose="020B0604030504040204" pitchFamily="34" charset="0"/>
              </a:rPr>
              <a:t>Susbcription</a:t>
            </a:r>
            <a:r>
              <a:rPr lang="en-US" sz="2400">
                <a:latin typeface="Tahoma" panose="020B0604030504040204" pitchFamily="34" charset="0"/>
              </a:rPr>
              <a:t> Draw</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a:t>
            </a:r>
          </a:p>
          <a:p>
            <a:pPr marL="342900" indent="-342900" eaLnBrk="1" hangingPunct="1">
              <a:spcBef>
                <a:spcPts val="1000"/>
              </a:spcBef>
              <a:buBlip>
                <a:blip r:embed="rId3"/>
              </a:buBlip>
            </a:pPr>
            <a:endPar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2021:</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£275,258!</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6" ma:contentTypeDescription="Create a new document." ma:contentTypeScope="" ma:versionID="0f5f5966197c77b7d8c51cc5664c3334">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d5779d5c8bdfd67895335345930625e4"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FE6409-6EF8-46A7-A67E-6922BD3C7D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45E8AB-AA1B-4F0C-8C32-1A4705CA5E1C}">
  <ds:schemaRefs>
    <ds:schemaRef ds:uri="http://purl.org/dc/dcmitype/"/>
    <ds:schemaRef ds:uri="http://schemas.microsoft.com/office/2006/metadata/properties"/>
    <ds:schemaRef ds:uri="f0a0b62c-d44e-4165-b868-7da61ff7e5d0"/>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63410da5-1bc7-47ed-9bd7-69a81b61d9a3"/>
    <ds:schemaRef ds:uri="http://purl.org/dc/terms/"/>
  </ds:schemaRefs>
</ds:datastoreItem>
</file>

<file path=customXml/itemProps3.xml><?xml version="1.0" encoding="utf-8"?>
<ds:datastoreItem xmlns:ds="http://schemas.openxmlformats.org/officeDocument/2006/customXml" ds:itemID="{3394591F-2B14-412A-9218-2986AFB9A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1403</Words>
  <Application>Microsoft Office PowerPoint</Application>
  <PresentationFormat>Widescreen</PresentationFormat>
  <Paragraphs>256</Paragraphs>
  <Slides>20</Slides>
  <Notes>0</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2" baseType="lpstr">
      <vt:lpstr>Arial</vt:lpstr>
      <vt:lpstr>Calibri</vt:lpstr>
      <vt:lpstr>Calibri Light</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Rob Goldspink</cp:lastModifiedBy>
  <cp:revision>10</cp:revision>
  <dcterms:created xsi:type="dcterms:W3CDTF">2021-10-01T18:33:04Z</dcterms:created>
  <dcterms:modified xsi:type="dcterms:W3CDTF">2022-10-07T09:30:42Z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